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1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CEA2-C690-4729-D739-F86163087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C3B9B-DD25-9FAD-5775-F5209A66B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EDCB5-E41D-69FA-E031-86D2008E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338D-3C7D-4CB5-B5D2-6534CF51A35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314D7-D6DF-D1A1-3E67-AA47D2CA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4C9AF-1990-E299-44B2-173CE515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7666-0E96-41D5-B219-A07D5DA89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5371-2C6F-0DD6-F817-AC9B0032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B712E-FBE0-1389-E434-AB28E620F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F192C-F059-0019-9C2D-C9B7FDD9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338D-3C7D-4CB5-B5D2-6534CF51A35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C33CB-91D0-1DD7-D5A2-1260D9A3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93B49-F576-A583-28FC-F7075E81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7666-0E96-41D5-B219-A07D5DA89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82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B4AC9A-3B84-A8C2-4689-028060B4B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C1E64-5B26-F7C9-A6B3-B8CED39BC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64976-2445-C646-EE1F-48652E93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338D-3C7D-4CB5-B5D2-6534CF51A35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EF3FE-557D-C0C1-EBA8-2BC1ADAE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8C2E7-7093-D88F-18A8-2374295E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7666-0E96-41D5-B219-A07D5DA89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6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3897-77D1-EA22-1998-7A8F4B20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F0CE4-BD8F-9290-8F92-1A2A73811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3C0CB-B33A-DF71-0CE1-FAD0A996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338D-3C7D-4CB5-B5D2-6534CF51A35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7DD22-8583-D0AD-A7E1-9B8AC409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D30CD-509C-6CB8-1425-E3FCB9AC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7666-0E96-41D5-B219-A07D5DA89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7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2F8A-2A26-D450-E4BE-C3A375C9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E1954-2769-98CA-58B6-5D17238AC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0111A-8E5F-E28F-9723-313EF03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338D-3C7D-4CB5-B5D2-6534CF51A35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5A348-AFE4-C747-AB76-532BEE96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F4AF-98A6-140C-8108-D309B504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7666-0E96-41D5-B219-A07D5DA89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8020-B3DA-9E3F-9C86-DEE03C56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0B04A-30F6-3F15-07F5-A08CDB011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B5E69-EFE7-ED95-FEB3-149EC1687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BAE02-E640-1A2D-4D3C-030F22CD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338D-3C7D-4CB5-B5D2-6534CF51A35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616B1-A47C-6767-16C4-0E5CE9EE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C7AA4-CD60-92FA-588E-94E4F6C1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7666-0E96-41D5-B219-A07D5DA89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5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2FFA-4678-1F98-DCD0-874CAF4B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9DE2D-F9D0-321D-532E-E109B46C3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6B18F-E6AF-D52F-77A7-EADF3B9CF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05A16-B9AA-B3DF-7DBE-05EE137DB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179EB-F943-A97E-89AC-00369B79C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70F30-308C-C15A-D466-474EF1FA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338D-3C7D-4CB5-B5D2-6534CF51A35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7E768-68BD-DDEB-5071-03C99BB4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AE655-81B5-0D11-AA60-E8CF1D75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7666-0E96-41D5-B219-A07D5DA89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8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2598-CD51-2D37-B5FA-785A552F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450DA-B554-F0AB-30C9-3979AC37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338D-3C7D-4CB5-B5D2-6534CF51A35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6B461-B513-1ED8-309F-713CBEEE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570B1-B072-F0E7-1D71-5D0F685C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7666-0E96-41D5-B219-A07D5DA89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33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623A5-9702-A640-C81F-9A006BE5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338D-3C7D-4CB5-B5D2-6534CF51A35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04228-9617-8EE8-5645-81164CD3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45F23-E241-1891-CE67-DE698A4B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7666-0E96-41D5-B219-A07D5DA89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5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4774-7AAC-5F0F-EEB3-0CF8E625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D72C7-F8A7-E8B3-A28E-0D8639827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C115D-DEDB-85DA-C8B8-594DFD16C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DA09D-E4ED-2DD3-E7AD-6C822560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338D-3C7D-4CB5-B5D2-6534CF51A35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1D3F6-1793-C10E-DD13-2C798A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F0A2B-8AE9-62EE-C0E7-B1A04A9D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7666-0E96-41D5-B219-A07D5DA89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0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BFEE-D5C3-D5C8-065B-120CE58A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59070D-B759-AED3-B370-7861F3DB1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99031-AE95-F2E9-FBB1-31AACF33C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3606A-5AFD-E368-E896-C69DEE1E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338D-3C7D-4CB5-B5D2-6534CF51A35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12B83-C063-5ADE-A916-718EE387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DC1A7-BEB4-CF9D-141B-C3E7715B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7666-0E96-41D5-B219-A07D5DA89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7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5C23C-1ACF-C281-83B4-F39E4365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50410-399C-4208-FECF-C445F2725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58EBB-8DA5-6DE0-98E3-1B8B22F08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C7338D-3C7D-4CB5-B5D2-6534CF51A35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CAECA-2EF2-5420-442C-04B713AD2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7E395-E87E-E30B-A975-FC5916B04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497666-0E96-41D5-B219-A07D5DA89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10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" TargetMode="External"/><Relationship Id="rId2" Type="http://schemas.openxmlformats.org/officeDocument/2006/relationships/hyperlink" Target="mailto:FAO-HQ@fao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ts.org.rs/" TargetMode="External"/><Relationship Id="rId2" Type="http://schemas.openxmlformats.org/officeDocument/2006/relationships/hyperlink" Target="mailto:milsevar49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C544-5527-DE6C-11F3-A2A6514D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365125"/>
            <a:ext cx="8902700" cy="1325563"/>
          </a:xfrm>
        </p:spPr>
        <p:txBody>
          <a:bodyPr/>
          <a:lstStyle/>
          <a:p>
            <a:pPr algn="ctr"/>
            <a:r>
              <a:rPr lang="sr-Cyrl-RS"/>
              <a:t> </a:t>
            </a:r>
            <a:r>
              <a:rPr lang="sr-Cyrl-RS" b="1"/>
              <a:t>ПРОЈЕКАТ ФАО -</a:t>
            </a:r>
            <a:r>
              <a:rPr lang="en-GB" b="1"/>
              <a:t>  </a:t>
            </a:r>
            <a:r>
              <a:rPr lang="sr-Cyrl-RS" b="1"/>
              <a:t>СПИТС 2024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4E297-3C64-F468-DF9F-BD561A944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3" y="1825625"/>
            <a:ext cx="11771353" cy="4667250"/>
          </a:xfrm>
        </p:spPr>
        <p:txBody>
          <a:bodyPr>
            <a:normAutofit fontScale="92500"/>
          </a:bodyPr>
          <a:lstStyle/>
          <a:p>
            <a:r>
              <a:rPr lang="sr-Latn-RS" b="1">
                <a:solidFill>
                  <a:srgbClr val="0070C0"/>
                </a:solidFill>
              </a:rPr>
              <a:t>FAO – Food and Agriculture Organization of the United Nations</a:t>
            </a:r>
            <a:endParaRPr lang="sr-Cyrl-RS" b="1">
              <a:solidFill>
                <a:srgbClr val="0070C0"/>
              </a:solidFill>
            </a:endParaRPr>
          </a:p>
          <a:p>
            <a:r>
              <a:rPr lang="it-IT" sz="2400" b="0" i="0">
                <a:effectLst/>
                <a:highlight>
                  <a:srgbClr val="F2F2F2"/>
                </a:highlight>
                <a:latin typeface="Open Sans" panose="020B0606030504020204" pitchFamily="34" charset="0"/>
              </a:rPr>
              <a:t>Viale delle Terme di Caracalla</a:t>
            </a:r>
            <a:r>
              <a:rPr lang="sr-Cyrl-RS" sz="2400" b="0" i="0">
                <a:effectLst/>
                <a:highlight>
                  <a:srgbClr val="F2F2F2"/>
                </a:highlight>
                <a:latin typeface="Open Sans" panose="020B0606030504020204" pitchFamily="34" charset="0"/>
              </a:rPr>
              <a:t>, </a:t>
            </a:r>
            <a:r>
              <a:rPr lang="it-IT" sz="2400" b="0" i="0">
                <a:effectLst/>
                <a:highlight>
                  <a:srgbClr val="F2F2F2"/>
                </a:highlight>
                <a:latin typeface="Open Sans" panose="020B0606030504020204" pitchFamily="34" charset="0"/>
              </a:rPr>
              <a:t>00153 Rome, Italy</a:t>
            </a:r>
            <a:br>
              <a:rPr lang="it-IT" sz="2400"/>
            </a:br>
            <a:r>
              <a:rPr lang="it-IT" sz="2400" b="0" i="0">
                <a:effectLst/>
                <a:highlight>
                  <a:srgbClr val="F2F2F2"/>
                </a:highlight>
                <a:latin typeface="Open Sans" panose="020B0606030504020204" pitchFamily="34" charset="0"/>
              </a:rPr>
              <a:t>Tel:(+39) 06 57051</a:t>
            </a:r>
            <a:r>
              <a:rPr lang="sr-Cyrl-RS" sz="2400" b="0" i="0">
                <a:effectLst/>
                <a:highlight>
                  <a:srgbClr val="F2F2F2"/>
                </a:highlight>
                <a:latin typeface="Open Sans" panose="020B0606030504020204" pitchFamily="34" charset="0"/>
              </a:rPr>
              <a:t>, </a:t>
            </a:r>
            <a:r>
              <a:rPr lang="it-IT" sz="2400" b="0" i="0">
                <a:effectLst/>
                <a:highlight>
                  <a:srgbClr val="F2F2F2"/>
                </a:highlight>
                <a:latin typeface="Open Sans" panose="020B0606030504020204" pitchFamily="34" charset="0"/>
              </a:rPr>
              <a:t>e-mail</a:t>
            </a:r>
            <a:r>
              <a:rPr lang="sr-Cyrl-RS" sz="2400" b="0" i="0">
                <a:effectLst/>
                <a:highlight>
                  <a:srgbClr val="F2F2F2"/>
                </a:highlight>
                <a:latin typeface="Open Sans" panose="020B0606030504020204" pitchFamily="34" charset="0"/>
              </a:rPr>
              <a:t>: </a:t>
            </a:r>
            <a:r>
              <a:rPr lang="it-IT" sz="2400" b="0" i="0" u="none" strike="noStrike">
                <a:effectLst/>
                <a:highlight>
                  <a:srgbClr val="F2F2F2"/>
                </a:highlight>
                <a:latin typeface="Open Sans" panose="020B0606030504020204" pitchFamily="34" charset="0"/>
                <a:hlinkClick r:id="rId2"/>
              </a:rPr>
              <a:t>FAO-HQ@fao.org</a:t>
            </a:r>
            <a:r>
              <a:rPr lang="sr-Cyrl-RS" sz="2400" b="0" i="0" u="none" strike="noStrike">
                <a:effectLst/>
                <a:highlight>
                  <a:srgbClr val="F2F2F2"/>
                </a:highlight>
                <a:latin typeface="Open Sans" panose="020B0606030504020204" pitchFamily="34" charset="0"/>
              </a:rPr>
              <a:t> , </a:t>
            </a:r>
            <a:r>
              <a:rPr lang="en-GB" sz="2400" b="0" i="0" u="none" strike="noStrike">
                <a:effectLst/>
                <a:highlight>
                  <a:srgbClr val="F2F2F2"/>
                </a:highlight>
                <a:latin typeface="Open Sans" panose="020B0606030504020204" pitchFamily="34" charset="0"/>
                <a:hlinkClick r:id="rId3"/>
              </a:rPr>
              <a:t>www.fao.org</a:t>
            </a:r>
            <a:r>
              <a:rPr lang="en-GB" sz="2400" b="0" i="0" u="none" strike="noStrike">
                <a:effectLst/>
                <a:highlight>
                  <a:srgbClr val="F2F2F2"/>
                </a:highlight>
                <a:latin typeface="Open Sans" panose="020B0606030504020204" pitchFamily="34" charset="0"/>
              </a:rPr>
              <a:t> </a:t>
            </a:r>
            <a:endParaRPr lang="sr-Latn-RS" sz="2400" b="1">
              <a:solidFill>
                <a:srgbClr val="0070C0"/>
              </a:solidFill>
            </a:endParaRPr>
          </a:p>
          <a:p>
            <a:r>
              <a:rPr lang="sr-Cyrl-RS"/>
              <a:t>ФАО је специјализована агенција УН за храну и пољопривреду</a:t>
            </a:r>
          </a:p>
          <a:p>
            <a:r>
              <a:rPr lang="sr-Cyrl-RS"/>
              <a:t>ФАО је основан 16. октобра 1945. у Квебеку (Канада) – </a:t>
            </a:r>
            <a:r>
              <a:rPr lang="sr-Cyrl-RS" b="1">
                <a:solidFill>
                  <a:srgbClr val="FF0000"/>
                </a:solidFill>
              </a:rPr>
              <a:t>Светски дан хране</a:t>
            </a:r>
          </a:p>
          <a:p>
            <a:r>
              <a:rPr lang="sr-Cyrl-RS" b="1">
                <a:solidFill>
                  <a:srgbClr val="FF0000"/>
                </a:solidFill>
              </a:rPr>
              <a:t>194 земље чланице </a:t>
            </a:r>
            <a:r>
              <a:rPr lang="sr-Cyrl-RS" b="1">
                <a:solidFill>
                  <a:srgbClr val="0070C0"/>
                </a:solidFill>
              </a:rPr>
              <a:t>+ ЕУ: </a:t>
            </a:r>
            <a:r>
              <a:rPr lang="sr-Cyrl-RS" b="1">
                <a:solidFill>
                  <a:srgbClr val="00B050"/>
                </a:solidFill>
              </a:rPr>
              <a:t>Одржива пољопривреда и сигуран приход за пољопривреднике</a:t>
            </a:r>
            <a:r>
              <a:rPr lang="sr-Cyrl-RS" b="1">
                <a:solidFill>
                  <a:srgbClr val="0070C0"/>
                </a:solidFill>
              </a:rPr>
              <a:t>, </a:t>
            </a:r>
            <a:r>
              <a:rPr lang="sr-Cyrl-RS" b="1">
                <a:solidFill>
                  <a:srgbClr val="002060"/>
                </a:solidFill>
              </a:rPr>
              <a:t>Рурални развој </a:t>
            </a:r>
            <a:r>
              <a:rPr lang="sr-Cyrl-RS" b="1">
                <a:solidFill>
                  <a:srgbClr val="0070C0"/>
                </a:solidFill>
              </a:rPr>
              <a:t>и </a:t>
            </a:r>
            <a:r>
              <a:rPr lang="sr-Cyrl-RS" b="1">
                <a:solidFill>
                  <a:schemeClr val="accent2">
                    <a:lumMod val="75000"/>
                  </a:schemeClr>
                </a:solidFill>
              </a:rPr>
              <a:t>Сигурност снабдевања храном по приступачним ценама</a:t>
            </a:r>
            <a:r>
              <a:rPr lang="sr-Cyrl-RS" b="1">
                <a:solidFill>
                  <a:srgbClr val="0070C0"/>
                </a:solidFill>
              </a:rPr>
              <a:t>.</a:t>
            </a:r>
            <a:endParaRPr lang="sr-Latn-RS" b="1">
              <a:solidFill>
                <a:srgbClr val="FF0000"/>
              </a:solidFill>
            </a:endParaRPr>
          </a:p>
          <a:p>
            <a:r>
              <a:rPr lang="sr-Cyrl-RS"/>
              <a:t>Седиште у Риму, регионалне, субрегионалне (</a:t>
            </a:r>
            <a:r>
              <a:rPr lang="sr-Cyrl-RS" b="1">
                <a:solidFill>
                  <a:srgbClr val="FF0000"/>
                </a:solidFill>
              </a:rPr>
              <a:t>Будимпешта</a:t>
            </a:r>
            <a:r>
              <a:rPr lang="sr-Cyrl-RS"/>
              <a:t>) и земаљске канцеларије</a:t>
            </a:r>
            <a:r>
              <a:rPr lang="sr-Latn-RS"/>
              <a:t> </a:t>
            </a:r>
            <a:r>
              <a:rPr lang="sr-Cyrl-RS"/>
              <a:t>(</a:t>
            </a:r>
            <a:r>
              <a:rPr lang="sr-Cyrl-RS" b="1">
                <a:solidFill>
                  <a:srgbClr val="FF0000"/>
                </a:solidFill>
              </a:rPr>
              <a:t>ФАП Пројектна канцеларија у Београду</a:t>
            </a:r>
            <a:r>
              <a:rPr lang="sr-Cyrl-RS"/>
              <a:t>) и официре за везу </a:t>
            </a:r>
          </a:p>
          <a:p>
            <a:endParaRPr lang="sr-Cyrl-RS"/>
          </a:p>
          <a:p>
            <a:endParaRPr lang="en-GB"/>
          </a:p>
        </p:txBody>
      </p:sp>
      <p:pic>
        <p:nvPicPr>
          <p:cNvPr id="4" name="Picture 14" descr="Food and Agriculture Organization of the United Nations (FAO)">
            <a:extLst>
              <a:ext uri="{FF2B5EF4-FFF2-40B4-BE49-F238E27FC236}">
                <a16:creationId xmlns:a16="http://schemas.microsoft.com/office/drawing/2014/main" id="{997FE9C5-5CEE-CBF8-786F-865B72FA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774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 SPITS 155 god">
            <a:extLst>
              <a:ext uri="{FF2B5EF4-FFF2-40B4-BE49-F238E27FC236}">
                <a16:creationId xmlns:a16="http://schemas.microsoft.com/office/drawing/2014/main" id="{BAD994EB-F8C6-996E-D0FC-05601E27B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47" y="104774"/>
            <a:ext cx="149357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38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C544-5527-DE6C-11F3-A2A6514D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36" y="1"/>
            <a:ext cx="9022411" cy="151765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/>
              <a:t> </a:t>
            </a:r>
            <a:r>
              <a:rPr lang="sr-Cyrl-RS" b="1"/>
              <a:t>ПРОЈЕКАТ ФАО -</a:t>
            </a:r>
            <a:r>
              <a:rPr lang="en-GB" b="1"/>
              <a:t>  </a:t>
            </a:r>
            <a:r>
              <a:rPr lang="sr-Cyrl-RS" b="1"/>
              <a:t>СПИТС 2024</a:t>
            </a:r>
            <a:br>
              <a:rPr lang="sr-Latn-RS" b="1"/>
            </a:br>
            <a:r>
              <a:rPr lang="sr-Cyrl-RS" b="1"/>
              <a:t>ФАО Мултидисциплинарни фонд </a:t>
            </a:r>
            <a:br>
              <a:rPr lang="sr-Cyrl-RS" b="1"/>
            </a:br>
            <a:r>
              <a:rPr lang="sr-Cyrl-RS" b="1"/>
              <a:t>ФАО Пројектна канцеларија у Србији</a:t>
            </a:r>
            <a:endParaRPr lang="en-GB" b="1"/>
          </a:p>
        </p:txBody>
      </p:sp>
      <p:pic>
        <p:nvPicPr>
          <p:cNvPr id="4" name="Picture 14" descr="Food and Agriculture Organization of the United Nations (FAO)">
            <a:extLst>
              <a:ext uri="{FF2B5EF4-FFF2-40B4-BE49-F238E27FC236}">
                <a16:creationId xmlns:a16="http://schemas.microsoft.com/office/drawing/2014/main" id="{997FE9C5-5CEE-CBF8-786F-865B72FA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774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 SPITS 155 god">
            <a:extLst>
              <a:ext uri="{FF2B5EF4-FFF2-40B4-BE49-F238E27FC236}">
                <a16:creationId xmlns:a16="http://schemas.microsoft.com/office/drawing/2014/main" id="{BAD994EB-F8C6-996E-D0FC-05601E27B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47" y="104774"/>
            <a:ext cx="149357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1B00791-0F9C-C461-EE20-08DF5A49F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573221"/>
              </p:ext>
            </p:extLst>
          </p:nvPr>
        </p:nvGraphicFramePr>
        <p:xfrm>
          <a:off x="604434" y="1517650"/>
          <a:ext cx="11057126" cy="523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9144000" imgH="5143500" progId="Acrobat.Document.DC">
                  <p:embed/>
                </p:oleObj>
              </mc:Choice>
              <mc:Fallback>
                <p:oleObj name="Acrobat Document" r:id="rId4" imgW="9144000" imgH="51435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4434" y="1517650"/>
                        <a:ext cx="11057126" cy="5235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25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C544-5527-DE6C-11F3-A2A6514D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1"/>
            <a:ext cx="8902700" cy="125729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/>
              <a:t> </a:t>
            </a:r>
            <a:r>
              <a:rPr lang="sr-Cyrl-RS" b="1"/>
              <a:t>ПРОЈЕКАТ ФАО -</a:t>
            </a:r>
            <a:r>
              <a:rPr lang="en-GB" b="1"/>
              <a:t>  </a:t>
            </a:r>
            <a:r>
              <a:rPr lang="sr-Cyrl-RS" b="1"/>
              <a:t>СПИТС 2024</a:t>
            </a:r>
            <a:br>
              <a:rPr lang="sr-Cyrl-RS" b="1"/>
            </a:br>
            <a:r>
              <a:rPr lang="sr-Cyrl-RS" sz="4000" b="1">
                <a:solidFill>
                  <a:srgbClr val="FF0000"/>
                </a:solidFill>
              </a:rPr>
              <a:t>Саопштење ФАО канцеларије у Београду</a:t>
            </a:r>
            <a:endParaRPr lang="en-GB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4E297-3C64-F468-DF9F-BD561A944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342"/>
            <a:ext cx="10515600" cy="519193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3800" b="1"/>
              <a:t>Započeta realizacija obuka za poljoprivrednike o</a:t>
            </a:r>
          </a:p>
          <a:p>
            <a:pPr marL="0" indent="0" algn="ctr">
              <a:buNone/>
            </a:pPr>
            <a:r>
              <a:rPr lang="en-GB" sz="3800" b="1"/>
              <a:t>efikasnoj i ekološki savesnoj primeni pesticida</a:t>
            </a:r>
          </a:p>
          <a:p>
            <a:endParaRPr lang="en-GB"/>
          </a:p>
          <a:p>
            <a:pPr marL="0" indent="0">
              <a:buNone/>
            </a:pPr>
            <a:r>
              <a:rPr lang="en-GB" sz="3800"/>
              <a:t>Šabac,12. april 2024 - Organizacija za hranu i poljoprivredu Ujedinjenih nacija</a:t>
            </a:r>
          </a:p>
          <a:p>
            <a:pPr marL="0" indent="0">
              <a:buNone/>
            </a:pPr>
            <a:r>
              <a:rPr lang="en-GB" sz="3800"/>
              <a:t>(FAO) je danas započela realizaciju seta obuka za poljoprivrednike o efikasnoj i</a:t>
            </a:r>
          </a:p>
          <a:p>
            <a:pPr marL="0" indent="0">
              <a:buNone/>
            </a:pPr>
            <a:r>
              <a:rPr lang="en-GB" sz="3800"/>
              <a:t>ekološki savesnoj primeni pesticida u konceptu održive poljoprivrede.</a:t>
            </a:r>
          </a:p>
          <a:p>
            <a:endParaRPr lang="en-GB" sz="3800"/>
          </a:p>
          <a:p>
            <a:pPr marL="0" indent="0">
              <a:buNone/>
            </a:pPr>
            <a:r>
              <a:rPr lang="en-GB" sz="3800"/>
              <a:t>Pored današnje obuke u Šapcu, edukacije o integralnoj zaštiti bilja u sektoru</a:t>
            </a:r>
          </a:p>
          <a:p>
            <a:pPr marL="0" indent="0">
              <a:buNone/>
            </a:pPr>
            <a:r>
              <a:rPr lang="en-GB" sz="3800"/>
              <a:t>ratarstva, voćarstva i povrtarstva će biti organizovane i u Čačku, Smederevu,</a:t>
            </a:r>
          </a:p>
          <a:p>
            <a:pPr marL="0" indent="0">
              <a:buNone/>
            </a:pPr>
            <a:r>
              <a:rPr lang="en-GB" sz="3800"/>
              <a:t>Požarevcu, Beogradu, Leskovcu i Trsteniku. Ove aktivnosti su razvijene i</a:t>
            </a:r>
          </a:p>
          <a:p>
            <a:pPr marL="0" indent="0">
              <a:buNone/>
            </a:pPr>
            <a:r>
              <a:rPr lang="en-GB" sz="3800"/>
              <a:t>implementirane u okviru FAO Multidisciplinarnog fonda, u saradnji sa Savezom</a:t>
            </a:r>
          </a:p>
          <a:p>
            <a:pPr marL="0" indent="0">
              <a:buNone/>
            </a:pPr>
            <a:r>
              <a:rPr lang="en-GB" sz="3800"/>
              <a:t>poljoprivrednih inženjera i tehničara Srbija (SPITS), a sa ciljem da se unapredi</a:t>
            </a:r>
          </a:p>
          <a:p>
            <a:pPr marL="0" indent="0">
              <a:buNone/>
            </a:pPr>
            <a:r>
              <a:rPr lang="en-GB" sz="3800"/>
              <a:t>znanje o pravilnoj upotrebi pesticida u poljoprivredi.</a:t>
            </a:r>
          </a:p>
        </p:txBody>
      </p:sp>
      <p:pic>
        <p:nvPicPr>
          <p:cNvPr id="4" name="Picture 14" descr="Food and Agriculture Organization of the United Nations (FAO)">
            <a:extLst>
              <a:ext uri="{FF2B5EF4-FFF2-40B4-BE49-F238E27FC236}">
                <a16:creationId xmlns:a16="http://schemas.microsoft.com/office/drawing/2014/main" id="{997FE9C5-5CEE-CBF8-786F-865B72FA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774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 SPITS 155 god">
            <a:extLst>
              <a:ext uri="{FF2B5EF4-FFF2-40B4-BE49-F238E27FC236}">
                <a16:creationId xmlns:a16="http://schemas.microsoft.com/office/drawing/2014/main" id="{BAD994EB-F8C6-996E-D0FC-05601E27B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47" y="104774"/>
            <a:ext cx="149357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91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C544-5527-DE6C-11F3-A2A6514D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322" y="365126"/>
            <a:ext cx="8898425" cy="63182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/>
              <a:t> </a:t>
            </a:r>
            <a:r>
              <a:rPr lang="sr-Cyrl-RS" b="1"/>
              <a:t>ПРОЈЕКАТ ФАО -</a:t>
            </a:r>
            <a:r>
              <a:rPr lang="en-GB" b="1"/>
              <a:t>  </a:t>
            </a:r>
            <a:r>
              <a:rPr lang="sr-Cyrl-RS" b="1"/>
              <a:t>СПИТС 2024</a:t>
            </a:r>
            <a:endParaRPr lang="en-GB" b="1"/>
          </a:p>
        </p:txBody>
      </p:sp>
      <p:pic>
        <p:nvPicPr>
          <p:cNvPr id="7" name="Content Placeholder 6" descr="A close-up of a logo">
            <a:extLst>
              <a:ext uri="{FF2B5EF4-FFF2-40B4-BE49-F238E27FC236}">
                <a16:creationId xmlns:a16="http://schemas.microsoft.com/office/drawing/2014/main" id="{3C9E1A0A-E420-DEBD-D341-4C198BFD7C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4" y="1257298"/>
            <a:ext cx="4795042" cy="549592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BDF4C5-7BBB-F8A2-8998-DA839E142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2481" y="1517650"/>
            <a:ext cx="7051729" cy="5235575"/>
          </a:xfrm>
        </p:spPr>
        <p:txBody>
          <a:bodyPr>
            <a:normAutofit fontScale="77500" lnSpcReduction="20000"/>
          </a:bodyPr>
          <a:lstStyle/>
          <a:p>
            <a:r>
              <a:rPr lang="en-GB" b="1">
                <a:solidFill>
                  <a:srgbClr val="C00000"/>
                </a:solidFill>
              </a:rPr>
              <a:t>1853</a:t>
            </a:r>
            <a:r>
              <a:rPr lang="sr-Cyrl-RS" b="1"/>
              <a:t>: Агрономи да уче народ како се ради </a:t>
            </a:r>
            <a:r>
              <a:rPr lang="sr-Cyrl-RS"/>
              <a:t>(</a:t>
            </a:r>
            <a:r>
              <a:rPr lang="sr-Cyrl-RS" b="1">
                <a:solidFill>
                  <a:srgbClr val="C00000"/>
                </a:solidFill>
              </a:rPr>
              <a:t>образовање</a:t>
            </a:r>
            <a:r>
              <a:rPr lang="sr-Cyrl-RS"/>
              <a:t>) </a:t>
            </a:r>
            <a:r>
              <a:rPr lang="sr-Cyrl-RS" b="1"/>
              <a:t>и </a:t>
            </a:r>
            <a:r>
              <a:rPr lang="sr-Cyrl-RS"/>
              <a:t> </a:t>
            </a:r>
            <a:r>
              <a:rPr lang="sr-Cyrl-RS" b="1"/>
              <a:t>да га надзиравају </a:t>
            </a:r>
            <a:r>
              <a:rPr lang="sr-Cyrl-RS"/>
              <a:t>(</a:t>
            </a:r>
            <a:r>
              <a:rPr lang="sr-Cyrl-RS" b="1">
                <a:solidFill>
                  <a:srgbClr val="C00000"/>
                </a:solidFill>
              </a:rPr>
              <a:t>контрола</a:t>
            </a:r>
            <a:r>
              <a:rPr lang="sr-Cyrl-RS"/>
              <a:t>)!</a:t>
            </a:r>
          </a:p>
          <a:p>
            <a:r>
              <a:rPr lang="sr-Cyrl-RS" b="1">
                <a:solidFill>
                  <a:srgbClr val="00B050"/>
                </a:solidFill>
              </a:rPr>
              <a:t>Индивидуално и колективно чланство у СПИТС-у</a:t>
            </a:r>
          </a:p>
          <a:p>
            <a:pPr marL="0" indent="0" algn="ctr">
              <a:buNone/>
            </a:pPr>
            <a:r>
              <a:rPr lang="sr-Cyrl-RS" b="1">
                <a:solidFill>
                  <a:srgbClr val="0070C0"/>
                </a:solidFill>
              </a:rPr>
              <a:t>ЗАХВАЛНОСТ: </a:t>
            </a:r>
          </a:p>
          <a:p>
            <a:r>
              <a:rPr lang="sr-Cyrl-RS" b="1">
                <a:solidFill>
                  <a:srgbClr val="FF0000"/>
                </a:solidFill>
              </a:rPr>
              <a:t>Александру Ментову </a:t>
            </a:r>
            <a:r>
              <a:rPr lang="sr-Cyrl-RS" b="1">
                <a:solidFill>
                  <a:srgbClr val="0070C0"/>
                </a:solidFill>
              </a:rPr>
              <a:t>и свим сарадницима </a:t>
            </a:r>
            <a:r>
              <a:rPr lang="sr-Cyrl-RS" b="1">
                <a:solidFill>
                  <a:srgbClr val="FF0000"/>
                </a:solidFill>
              </a:rPr>
              <a:t> ФАО Пројектне канцеларије у Београду;</a:t>
            </a:r>
          </a:p>
          <a:p>
            <a:r>
              <a:rPr lang="sr-Cyrl-RS" b="1">
                <a:solidFill>
                  <a:srgbClr val="00B050"/>
                </a:solidFill>
              </a:rPr>
              <a:t>Предавачима – члановима СПИТС-а:</a:t>
            </a:r>
          </a:p>
          <a:p>
            <a:pPr marL="0" indent="0">
              <a:buNone/>
            </a:pPr>
            <a:r>
              <a:rPr lang="sr-Cyrl-RS" b="1">
                <a:solidFill>
                  <a:srgbClr val="00B050"/>
                </a:solidFill>
              </a:rPr>
              <a:t> </a:t>
            </a:r>
            <a:r>
              <a:rPr lang="sr-Cyrl-RS" b="1">
                <a:solidFill>
                  <a:srgbClr val="FF0000"/>
                </a:solidFill>
              </a:rPr>
              <a:t>*** Проф. др Небојши Момировићу</a:t>
            </a:r>
          </a:p>
          <a:p>
            <a:pPr marL="0" indent="0">
              <a:buNone/>
            </a:pPr>
            <a:r>
              <a:rPr lang="sr-Cyrl-RS" b="1">
                <a:solidFill>
                  <a:srgbClr val="FF0000"/>
                </a:solidFill>
              </a:rPr>
              <a:t> *** Проф. др Новици Милетићу</a:t>
            </a:r>
          </a:p>
          <a:p>
            <a:pPr marL="0" indent="0">
              <a:buNone/>
            </a:pPr>
            <a:r>
              <a:rPr lang="sr-Cyrl-RS" b="1">
                <a:solidFill>
                  <a:srgbClr val="00B050"/>
                </a:solidFill>
              </a:rPr>
              <a:t> </a:t>
            </a:r>
            <a:r>
              <a:rPr lang="sr-Cyrl-RS" b="1">
                <a:solidFill>
                  <a:srgbClr val="FF0000"/>
                </a:solidFill>
              </a:rPr>
              <a:t>*** Дејану Чорогару, дипл. инж. фитофармације</a:t>
            </a:r>
            <a:endParaRPr lang="sr-Cyrl-RS" b="1">
              <a:solidFill>
                <a:srgbClr val="00B050"/>
              </a:solidFill>
            </a:endParaRPr>
          </a:p>
          <a:p>
            <a:r>
              <a:rPr lang="sr-Cyrl-RS" b="1">
                <a:solidFill>
                  <a:srgbClr val="FF0000"/>
                </a:solidFill>
              </a:rPr>
              <a:t>Центру за обуку </a:t>
            </a:r>
            <a:r>
              <a:rPr lang="sr-Cyrl-RS" b="1">
                <a:solidFill>
                  <a:srgbClr val="0070C0"/>
                </a:solidFill>
              </a:rPr>
              <a:t>у Шапцу;</a:t>
            </a:r>
            <a:endParaRPr lang="sr-Cyrl-RS" b="1">
              <a:solidFill>
                <a:srgbClr val="FF0000"/>
              </a:solidFill>
            </a:endParaRPr>
          </a:p>
          <a:p>
            <a:r>
              <a:rPr lang="sr-Cyrl-RS" b="1">
                <a:solidFill>
                  <a:srgbClr val="FF0000"/>
                </a:solidFill>
              </a:rPr>
              <a:t>мр Млађи Игњатовићу</a:t>
            </a:r>
            <a:r>
              <a:rPr lang="sr-Cyrl-RS" b="1"/>
              <a:t>, </a:t>
            </a:r>
            <a:r>
              <a:rPr lang="sr-Cyrl-RS" b="1">
                <a:solidFill>
                  <a:srgbClr val="00B050"/>
                </a:solidFill>
              </a:rPr>
              <a:t>Почасном члану СИТС-а; </a:t>
            </a:r>
            <a:endParaRPr lang="sr-Cyrl-RS" b="1">
              <a:solidFill>
                <a:srgbClr val="0070C0"/>
              </a:solidFill>
            </a:endParaRPr>
          </a:p>
          <a:p>
            <a:r>
              <a:rPr lang="sr-Cyrl-RS" b="1">
                <a:solidFill>
                  <a:srgbClr val="0070C0"/>
                </a:solidFill>
              </a:rPr>
              <a:t>Вама учесницима предавања и обуке; и</a:t>
            </a:r>
          </a:p>
          <a:p>
            <a:r>
              <a:rPr lang="sr-Cyrl-RS" b="1">
                <a:solidFill>
                  <a:srgbClr val="FF0000"/>
                </a:solidFill>
              </a:rPr>
              <a:t>Средствима информисања </a:t>
            </a:r>
            <a:r>
              <a:rPr lang="sr-Cyrl-RS" b="1">
                <a:solidFill>
                  <a:srgbClr val="0070C0"/>
                </a:solidFill>
              </a:rPr>
              <a:t>за медијску пажњу! </a:t>
            </a:r>
            <a:endParaRPr lang="sr-Cyrl-RS" b="1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14" descr="Food and Agriculture Organization of the United Nations (FAO)">
            <a:extLst>
              <a:ext uri="{FF2B5EF4-FFF2-40B4-BE49-F238E27FC236}">
                <a16:creationId xmlns:a16="http://schemas.microsoft.com/office/drawing/2014/main" id="{997FE9C5-5CEE-CBF8-786F-865B72FA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774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 SPITS 155 god">
            <a:extLst>
              <a:ext uri="{FF2B5EF4-FFF2-40B4-BE49-F238E27FC236}">
                <a16:creationId xmlns:a16="http://schemas.microsoft.com/office/drawing/2014/main" id="{BAD994EB-F8C6-996E-D0FC-05601E27B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47" y="104774"/>
            <a:ext cx="149357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53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C544-5527-DE6C-11F3-A2A6514D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365125"/>
            <a:ext cx="8902700" cy="1325563"/>
          </a:xfrm>
        </p:spPr>
        <p:txBody>
          <a:bodyPr/>
          <a:lstStyle/>
          <a:p>
            <a:pPr algn="ctr"/>
            <a:r>
              <a:rPr lang="sr-Cyrl-RS"/>
              <a:t> </a:t>
            </a:r>
            <a:r>
              <a:rPr lang="sr-Cyrl-RS" b="1"/>
              <a:t>ПРОЈЕКАТ ФАО -</a:t>
            </a:r>
            <a:r>
              <a:rPr lang="en-GB" b="1"/>
              <a:t>  </a:t>
            </a:r>
            <a:r>
              <a:rPr lang="sr-Cyrl-RS" b="1"/>
              <a:t>СПИТС 2024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4E297-3C64-F468-DF9F-BD561A944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sr-Cyrl-RS" b="1"/>
          </a:p>
          <a:p>
            <a:r>
              <a:rPr lang="sr-Cyrl-RS" b="1"/>
              <a:t>Евиденција присутних – за 12. и 13. април 2024.</a:t>
            </a:r>
          </a:p>
          <a:p>
            <a:endParaRPr lang="sr-Cyrl-RS" b="1"/>
          </a:p>
          <a:p>
            <a:r>
              <a:rPr lang="sr-Cyrl-RS" b="1"/>
              <a:t>Евалуциони лист – оцените предавача и организацију</a:t>
            </a:r>
          </a:p>
          <a:p>
            <a:endParaRPr lang="sr-Cyrl-RS" b="1"/>
          </a:p>
          <a:p>
            <a:r>
              <a:rPr lang="sr-Cyrl-RS" b="1"/>
              <a:t>Кафе пауза и Коктел</a:t>
            </a:r>
          </a:p>
          <a:p>
            <a:endParaRPr lang="sr-Cyrl-RS" b="1"/>
          </a:p>
          <a:p>
            <a:r>
              <a:rPr lang="sr-Cyrl-RS" b="1"/>
              <a:t>Обука на парцелама – 13.04.2024. у 10 часова</a:t>
            </a:r>
          </a:p>
          <a:p>
            <a:endParaRPr lang="sr-Cyrl-RS" b="1"/>
          </a:p>
          <a:p>
            <a:r>
              <a:rPr lang="sr-Cyrl-RS" b="1"/>
              <a:t>Изјаве предавача, учесника и председника СПИТС-а</a:t>
            </a:r>
          </a:p>
          <a:p>
            <a:endParaRPr lang="sr-Cyrl-RS" b="1"/>
          </a:p>
          <a:p>
            <a:endParaRPr lang="en-GB"/>
          </a:p>
        </p:txBody>
      </p:sp>
      <p:pic>
        <p:nvPicPr>
          <p:cNvPr id="4" name="Picture 14" descr="Food and Agriculture Organization of the United Nations (FAO)">
            <a:extLst>
              <a:ext uri="{FF2B5EF4-FFF2-40B4-BE49-F238E27FC236}">
                <a16:creationId xmlns:a16="http://schemas.microsoft.com/office/drawing/2014/main" id="{997FE9C5-5CEE-CBF8-786F-865B72FA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774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 SPITS 155 god">
            <a:extLst>
              <a:ext uri="{FF2B5EF4-FFF2-40B4-BE49-F238E27FC236}">
                <a16:creationId xmlns:a16="http://schemas.microsoft.com/office/drawing/2014/main" id="{BAD994EB-F8C6-996E-D0FC-05601E27B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75" y="104774"/>
            <a:ext cx="1728451" cy="133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2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C544-5527-DE6C-11F3-A2A6514D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365125"/>
            <a:ext cx="8902700" cy="1325563"/>
          </a:xfrm>
        </p:spPr>
        <p:txBody>
          <a:bodyPr/>
          <a:lstStyle/>
          <a:p>
            <a:pPr algn="ctr"/>
            <a:r>
              <a:rPr lang="sr-Cyrl-RS"/>
              <a:t> </a:t>
            </a:r>
            <a:r>
              <a:rPr lang="sr-Cyrl-RS" b="1"/>
              <a:t>ПРОЈЕКАТ ФАО -</a:t>
            </a:r>
            <a:r>
              <a:rPr lang="en-GB" b="1"/>
              <a:t>  </a:t>
            </a:r>
            <a:r>
              <a:rPr lang="sr-Cyrl-RS" b="1"/>
              <a:t>СПИТС 2024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4E297-3C64-F468-DF9F-BD561A944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b="1"/>
          </a:p>
          <a:p>
            <a:pPr marL="0" indent="0" algn="ctr">
              <a:buNone/>
            </a:pPr>
            <a:r>
              <a:rPr lang="sr-Cyrl-RS" sz="4000" b="1">
                <a:solidFill>
                  <a:srgbClr val="FF0000"/>
                </a:solidFill>
              </a:rPr>
              <a:t>ХВАЛА ЗА ВАШУ ПАЖЊУ!</a:t>
            </a:r>
          </a:p>
          <a:p>
            <a:pPr marL="0" indent="0" algn="ctr">
              <a:buNone/>
            </a:pPr>
            <a:r>
              <a:rPr lang="sr-Cyrl-RS" sz="3200" b="1">
                <a:solidFill>
                  <a:srgbClr val="0070C0"/>
                </a:solidFill>
              </a:rPr>
              <a:t>Проф. др Миладин М. Шеварлић</a:t>
            </a:r>
          </a:p>
          <a:p>
            <a:pPr marL="0" indent="0" algn="ctr">
              <a:buNone/>
            </a:pPr>
            <a:r>
              <a:rPr lang="sr-Cyrl-RS" b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Председник Савеза пољопривредних инжењера </a:t>
            </a:r>
          </a:p>
          <a:p>
            <a:pPr marL="0" indent="0" algn="ctr">
              <a:buNone/>
            </a:pPr>
            <a:r>
              <a:rPr lang="sr-Cyrl-RS" b="1">
                <a:solidFill>
                  <a:schemeClr val="accent3">
                    <a:lumMod val="60000"/>
                    <a:lumOff val="40000"/>
                  </a:schemeClr>
                </a:solidFill>
              </a:rPr>
              <a:t>и техничара Србије – СПИТС</a:t>
            </a:r>
          </a:p>
          <a:p>
            <a:pPr marL="0" indent="0" algn="ctr">
              <a:buNone/>
            </a:pPr>
            <a:r>
              <a:rPr lang="sr-Cyrl-RS" b="1"/>
              <a:t>Телефон: </a:t>
            </a:r>
            <a:r>
              <a:rPr lang="sr-Cyrl-RS" b="1">
                <a:solidFill>
                  <a:srgbClr val="00B0F0"/>
                </a:solidFill>
              </a:rPr>
              <a:t>063 10 640 25</a:t>
            </a:r>
          </a:p>
          <a:p>
            <a:pPr marL="0" indent="0" algn="ctr">
              <a:buNone/>
            </a:pPr>
            <a:r>
              <a:rPr lang="sr-Cyrl-RS" b="1"/>
              <a:t>Е-пошта: </a:t>
            </a:r>
            <a:r>
              <a:rPr lang="sr-Latn-RS" b="1">
                <a:hlinkClick r:id="rId2"/>
              </a:rPr>
              <a:t>milsevar49</a:t>
            </a:r>
            <a:r>
              <a:rPr lang="en-GB" b="1">
                <a:hlinkClick r:id="rId2"/>
              </a:rPr>
              <a:t>@gmail.com</a:t>
            </a:r>
            <a:r>
              <a:rPr lang="en-GB" b="1"/>
              <a:t> </a:t>
            </a:r>
          </a:p>
          <a:p>
            <a:pPr marL="0" indent="0" algn="ctr">
              <a:buNone/>
            </a:pPr>
            <a:r>
              <a:rPr lang="en-GB" b="1">
                <a:hlinkClick r:id="rId3"/>
              </a:rPr>
              <a:t>www.spits.org.rs</a:t>
            </a:r>
            <a:r>
              <a:rPr lang="en-GB" b="1"/>
              <a:t> </a:t>
            </a:r>
            <a:endParaRPr lang="sr-Cyrl-RS" b="1"/>
          </a:p>
          <a:p>
            <a:pPr algn="ctr"/>
            <a:endParaRPr lang="en-GB"/>
          </a:p>
        </p:txBody>
      </p:sp>
      <p:pic>
        <p:nvPicPr>
          <p:cNvPr id="4" name="Picture 14" descr="Food and Agriculture Organization of the United Nations (FAO)">
            <a:extLst>
              <a:ext uri="{FF2B5EF4-FFF2-40B4-BE49-F238E27FC236}">
                <a16:creationId xmlns:a16="http://schemas.microsoft.com/office/drawing/2014/main" id="{997FE9C5-5CEE-CBF8-786F-865B72FA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774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 SPITS 155 god">
            <a:extLst>
              <a:ext uri="{FF2B5EF4-FFF2-40B4-BE49-F238E27FC236}">
                <a16:creationId xmlns:a16="http://schemas.microsoft.com/office/drawing/2014/main" id="{BAD994EB-F8C6-996E-D0FC-05601E27B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75" y="104774"/>
            <a:ext cx="1728451" cy="133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6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463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Open Sans</vt:lpstr>
      <vt:lpstr>Office Theme</vt:lpstr>
      <vt:lpstr>Acrobat Document</vt:lpstr>
      <vt:lpstr> ПРОЈЕКАТ ФАО -  СПИТС 2024</vt:lpstr>
      <vt:lpstr> ПРОЈЕКАТ ФАО -  СПИТС 2024 ФАО Мултидисциплинарни фонд  ФАО Пројектна канцеларија у Србији</vt:lpstr>
      <vt:lpstr> ПРОЈЕКАТ ФАО -  СПИТС 2024 Саопштење ФАО канцеларије у Београду</vt:lpstr>
      <vt:lpstr> ПРОЈЕКАТ ФАО -  СПИТС 2024</vt:lpstr>
      <vt:lpstr> ПРОЈЕКАТ ФАО -  СПИТС 2024</vt:lpstr>
      <vt:lpstr> ПРОЈЕКАТ ФАО -  СПИТС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Miladin Ševarlić</dc:creator>
  <cp:lastModifiedBy>Miladin Ševarlić</cp:lastModifiedBy>
  <cp:revision>54</cp:revision>
  <dcterms:created xsi:type="dcterms:W3CDTF">2024-04-11T05:45:19Z</dcterms:created>
  <dcterms:modified xsi:type="dcterms:W3CDTF">2024-04-12T02:11:33Z</dcterms:modified>
</cp:coreProperties>
</file>